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Poppins"/>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tev62OiZpOEbGtI0eXC9TaXi9F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Glenn Fitzpatrick"/>
  <p:cmAuthor clrIdx="1" id="1" initials="" lastIdx="4" name="Miranda Bau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Lato-regular.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9-05T15:46:39.223">
    <p:pos x="6000" y="0"/>
    <p:text>UCD logo needs to be at centre, and illustrate the UCDSU is just one of many voices trying to influence decision making -</p:text>
    <p:extLst>
      <p:ext uri="{C676402C-5697-4E1C-873F-D02D1690AC5C}">
        <p15:threadingInfo timeZoneBias="0"/>
      </p:ext>
      <p:ext uri="http://customooxmlschemas.google.com/">
        <go:slidesCustomData xmlns:go="http://customooxmlschemas.google.com/" commentPostId="AAAA4pzrh2w"/>
      </p:ext>
    </p:extLst>
  </p:cm>
  <p:cm authorId="0" idx="2" dt="2023-09-05T15:46:39.223">
    <p:pos x="6000" y="0"/>
    <p:text>ok maybe don't separate us after all, sorry @aisling.mooney@ucdsu.ie - but otherwise this works I think</p:text>
    <p:extLst>
      <p:ext uri="{C676402C-5697-4E1C-873F-D02D1690AC5C}">
        <p15:threadingInfo timeZoneBias="0">
          <p15:parentCm authorId="0" idx="1"/>
        </p15:threadingInfo>
      </p:ext>
      <p:ext uri="http://customooxmlschemas.google.com/">
        <go:slidesCustomData xmlns:go="http://customooxmlschemas.google.com/" commentPostId="AAAA4pzrh3A"/>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9-05T16:29:25.199">
    <p:pos x="6000" y="0"/>
    <p:text>'join a campaign'
'come to an event'
'tell us what you think: we run regular surveys to get your view on student issues,  your views on our shops and our events. '</p:text>
    <p:extLst>
      <p:ext uri="{C676402C-5697-4E1C-873F-D02D1690AC5C}">
        <p15:threadingInfo timeZoneBias="0"/>
      </p:ext>
      <p:ext uri="http://customooxmlschemas.google.com/">
        <go:slidesCustomData xmlns:go="http://customooxmlschemas.google.com/" commentPostId="AAAA4pzrh3Q"/>
      </p:ext>
    </p:extLst>
  </p:cm>
  <p:cm authorId="1" idx="1" dt="2023-09-05T16:10:45.013">
    <p:pos x="6000" y="0"/>
    <p:text>I like that last one but I'm just not sure whether that would fit in the slides, maybe we can add it on speaker notes. or maybe we can delete the run for class rep bit altogether and just bring leaflets with nomination forms or smth?</p:text>
    <p:extLst>
      <p:ext uri="{C676402C-5697-4E1C-873F-D02D1690AC5C}">
        <p15:threadingInfo timeZoneBias="0">
          <p15:parentCm authorId="0" idx="3"/>
        </p15:threadingInfo>
      </p:ext>
      <p:ext uri="http://customooxmlschemas.google.com/">
        <go:slidesCustomData xmlns:go="http://customooxmlschemas.google.com/" commentPostId="AAAA4pzrh3U"/>
      </p:ext>
    </p:extLst>
  </p:cm>
  <p:cm authorId="1" idx="2" dt="2023-09-05T16:29:25.199">
    <p:pos x="6000" y="0"/>
    <p:text>@martha.niriada@ucdsu.ie thoughts?</p:text>
    <p:extLst>
      <p:ext uri="{C676402C-5697-4E1C-873F-D02D1690AC5C}">
        <p15:threadingInfo timeZoneBias="0">
          <p15:parentCm authorId="0" idx="3"/>
        </p15:threadingInfo>
      </p:ext>
      <p:ext uri="http://customooxmlschemas.google.com/">
        <go:slidesCustomData xmlns:go="http://customooxmlschemas.google.com/" commentPostId="AAAA4qxVkNo"/>
      </p:ext>
    </p:extLst>
  </p:cm>
  <p:cm authorId="1" idx="3" dt="2023-09-05T10:56:48.957">
    <p:pos x="0" y="670"/>
    <p:text>maybe we can create a QR code to https://app.betterimpact.com/Application?OrganizationGuid=1c8d8f79-adcc-4275-8ae3-007ea0553cc9&amp;ApplicationFormNumber=1</p:text>
    <p:extLst>
      <p:ext uri="{C676402C-5697-4E1C-873F-D02D1690AC5C}">
        <p15:threadingInfo timeZoneBias="0"/>
      </p:ext>
      <p:ext uri="http://customooxmlschemas.google.com/">
        <go:slidesCustomData xmlns:go="http://customooxmlschemas.google.com/" commentPostId="AAAA4nQmcnc"/>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4" dt="2023-09-05T16:15:42.871">
    <p:pos x="6000" y="0"/>
    <p:text>I'm happy to keep this slide but is it necessary for us to have it? I'm thinking, they should get this info from other bodies in UCD right?</p:text>
    <p:extLst>
      <p:ext uri="{C676402C-5697-4E1C-873F-D02D1690AC5C}">
        <p15:threadingInfo timeZoneBias="0"/>
      </p:ext>
      <p:ext uri="http://customooxmlschemas.google.com/">
        <go:slidesCustomData xmlns:go="http://customooxmlschemas.google.com/" commentPostId="AAAA4pzrh3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39a256e84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139a256e84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9a256e84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g139a256e84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7b4020e3e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g27b4020e3e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39a256e84d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g139a256e84d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39a256e84d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139a256e84d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7b862878c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7b862878c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IE"/>
              <a:t>Ucdsu ball - early bird tickets on sale - 8 til late - wear whatever is comfortable, no formal ball attire needed.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9a256e84d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139a256e84d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image" Target="../media/image1.png"/><Relationship Id="rId5" Type="http://schemas.openxmlformats.org/officeDocument/2006/relationships/hyperlink" Target="mailto:campaigns@ucdsu.i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hyperlink" Target="http://www.youtube.com/watch?v=-JwlKjRaUaw" TargetMode="External"/><Relationship Id="rId7"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83" name="Shape 83"/>
        <p:cNvGrpSpPr/>
        <p:nvPr/>
      </p:nvGrpSpPr>
      <p:grpSpPr>
        <a:xfrm>
          <a:off x="0" y="0"/>
          <a:ext cx="0" cy="0"/>
          <a:chOff x="0" y="0"/>
          <a:chExt cx="0" cy="0"/>
        </a:xfrm>
      </p:grpSpPr>
      <p:pic>
        <p:nvPicPr>
          <p:cNvPr descr="Background pattern&#10;&#10;Description automatically generated" id="84" name="Google Shape;84;g139a256e84d_0_0"/>
          <p:cNvPicPr preferRelativeResize="0"/>
          <p:nvPr/>
        </p:nvPicPr>
        <p:blipFill rotWithShape="1">
          <a:blip r:embed="rId3">
            <a:alphaModFix/>
          </a:blip>
          <a:srcRect b="4343" l="0" r="9090" t="19045"/>
          <a:stretch/>
        </p:blipFill>
        <p:spPr>
          <a:xfrm>
            <a:off x="20" y="10"/>
            <a:ext cx="12191981" cy="6857990"/>
          </a:xfrm>
          <a:prstGeom prst="rect">
            <a:avLst/>
          </a:prstGeom>
          <a:noFill/>
          <a:ln>
            <a:noFill/>
          </a:ln>
        </p:spPr>
      </p:pic>
      <p:pic>
        <p:nvPicPr>
          <p:cNvPr id="85" name="Google Shape;85;g139a256e84d_0_0"/>
          <p:cNvPicPr preferRelativeResize="0"/>
          <p:nvPr/>
        </p:nvPicPr>
        <p:blipFill>
          <a:blip r:embed="rId4">
            <a:alphaModFix/>
          </a:blip>
          <a:stretch>
            <a:fillRect/>
          </a:stretch>
        </p:blipFill>
        <p:spPr>
          <a:xfrm>
            <a:off x="265825" y="1405026"/>
            <a:ext cx="11660349" cy="5084325"/>
          </a:xfrm>
          <a:prstGeom prst="rect">
            <a:avLst/>
          </a:prstGeom>
          <a:noFill/>
          <a:ln cap="flat" cmpd="sng" w="114300">
            <a:solidFill>
              <a:srgbClr val="FFFFFF"/>
            </a:solidFill>
            <a:prstDash val="solid"/>
            <a:round/>
            <a:headEnd len="sm" w="sm" type="none"/>
            <a:tailEnd len="sm" w="sm" type="none"/>
          </a:ln>
        </p:spPr>
      </p:pic>
      <p:sp>
        <p:nvSpPr>
          <p:cNvPr id="86" name="Google Shape;86;g139a256e84d_0_0"/>
          <p:cNvSpPr txBox="1"/>
          <p:nvPr>
            <p:ph idx="4294967295" type="title"/>
          </p:nvPr>
        </p:nvSpPr>
        <p:spPr>
          <a:xfrm>
            <a:off x="1438800" y="267625"/>
            <a:ext cx="9314400" cy="988800"/>
          </a:xfrm>
          <a:prstGeom prst="rect">
            <a:avLst/>
          </a:prstGeom>
          <a:noFill/>
          <a:ln>
            <a:noFill/>
          </a:ln>
          <a:effectLst>
            <a:outerShdw blurRad="200025" rotWithShape="0" algn="bl" dir="5400000" dist="114300">
              <a:srgbClr val="000000">
                <a:alpha val="8000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990"/>
              <a:buFont typeface="Arial"/>
              <a:buNone/>
            </a:pPr>
            <a:r>
              <a:rPr b="1" i="1" lang="en-IE" sz="4310">
                <a:solidFill>
                  <a:schemeClr val="lt1"/>
                </a:solidFill>
                <a:latin typeface="Poppins"/>
                <a:ea typeface="Poppins"/>
                <a:cs typeface="Poppins"/>
                <a:sym typeface="Poppins"/>
              </a:rPr>
              <a:t>Welcome to UCD from UCDSU!</a:t>
            </a:r>
            <a:endParaRPr b="1" i="1" sz="431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pic>
        <p:nvPicPr>
          <p:cNvPr descr="Background pattern&#10;&#10;Description automatically generated" id="91" name="Google Shape;91;g139a256e84d_0_8"/>
          <p:cNvPicPr preferRelativeResize="0"/>
          <p:nvPr/>
        </p:nvPicPr>
        <p:blipFill rotWithShape="1">
          <a:blip r:embed="rId3">
            <a:alphaModFix/>
          </a:blip>
          <a:srcRect b="4343" l="0" r="9090" t="19045"/>
          <a:stretch/>
        </p:blipFill>
        <p:spPr>
          <a:xfrm>
            <a:off x="20" y="10"/>
            <a:ext cx="12191981" cy="6857990"/>
          </a:xfrm>
          <a:prstGeom prst="rect">
            <a:avLst/>
          </a:prstGeom>
          <a:noFill/>
          <a:ln>
            <a:noFill/>
          </a:ln>
        </p:spPr>
      </p:pic>
      <p:sp>
        <p:nvSpPr>
          <p:cNvPr id="92" name="Google Shape;92;g139a256e84d_0_8"/>
          <p:cNvSpPr/>
          <p:nvPr/>
        </p:nvSpPr>
        <p:spPr>
          <a:xfrm rot="-5400000">
            <a:off x="2484100" y="541725"/>
            <a:ext cx="3566400" cy="8197200"/>
          </a:xfrm>
          <a:prstGeom prst="roundRect">
            <a:avLst>
              <a:gd fmla="val 16667" name="adj"/>
            </a:avLst>
          </a:prstGeom>
          <a:solidFill>
            <a:schemeClr val="accent5"/>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highlight>
                <a:schemeClr val="dk1"/>
              </a:highlight>
              <a:latin typeface="Calibri"/>
              <a:ea typeface="Calibri"/>
              <a:cs typeface="Calibri"/>
              <a:sym typeface="Calibri"/>
            </a:endParaRPr>
          </a:p>
        </p:txBody>
      </p:sp>
      <p:sp>
        <p:nvSpPr>
          <p:cNvPr id="93" name="Google Shape;93;g139a256e84d_0_8"/>
          <p:cNvSpPr txBox="1"/>
          <p:nvPr>
            <p:ph type="title"/>
          </p:nvPr>
        </p:nvSpPr>
        <p:spPr>
          <a:xfrm>
            <a:off x="682925" y="146300"/>
            <a:ext cx="4686900" cy="790200"/>
          </a:xfrm>
          <a:prstGeom prst="rect">
            <a:avLst/>
          </a:prstGeom>
          <a:noFill/>
          <a:ln>
            <a:noFill/>
          </a:ln>
          <a:effectLst>
            <a:outerShdw blurRad="200025" rotWithShape="0" algn="bl" dir="5400000" dist="114300">
              <a:srgbClr val="000000">
                <a:alpha val="70000"/>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b="1" lang="en-IE" sz="4200">
                <a:solidFill>
                  <a:schemeClr val="lt1"/>
                </a:solidFill>
                <a:latin typeface="Poppins"/>
                <a:ea typeface="Poppins"/>
                <a:cs typeface="Poppins"/>
                <a:sym typeface="Poppins"/>
              </a:rPr>
              <a:t>What we do</a:t>
            </a:r>
            <a:endParaRPr b="1" sz="4600">
              <a:solidFill>
                <a:schemeClr val="lt1"/>
              </a:solidFill>
              <a:latin typeface="Poppins"/>
              <a:ea typeface="Poppins"/>
              <a:cs typeface="Poppins"/>
              <a:sym typeface="Poppins"/>
            </a:endParaRPr>
          </a:p>
        </p:txBody>
      </p:sp>
      <p:sp>
        <p:nvSpPr>
          <p:cNvPr id="94" name="Google Shape;94;g139a256e84d_0_8"/>
          <p:cNvSpPr/>
          <p:nvPr/>
        </p:nvSpPr>
        <p:spPr>
          <a:xfrm>
            <a:off x="8602550" y="583700"/>
            <a:ext cx="3434100" cy="5839800"/>
          </a:xfrm>
          <a:prstGeom prst="roundRect">
            <a:avLst>
              <a:gd fmla="val 16667" name="adj"/>
            </a:avLst>
          </a:prstGeom>
          <a:solidFill>
            <a:schemeClr val="accent5"/>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highlight>
                <a:schemeClr val="dk1"/>
              </a:highlight>
              <a:latin typeface="Calibri"/>
              <a:ea typeface="Calibri"/>
              <a:cs typeface="Calibri"/>
              <a:sym typeface="Calibri"/>
            </a:endParaRPr>
          </a:p>
        </p:txBody>
      </p:sp>
      <p:sp>
        <p:nvSpPr>
          <p:cNvPr id="95" name="Google Shape;95;g139a256e84d_0_8"/>
          <p:cNvSpPr txBox="1"/>
          <p:nvPr/>
        </p:nvSpPr>
        <p:spPr>
          <a:xfrm>
            <a:off x="8555150" y="1946150"/>
            <a:ext cx="3528900" cy="4299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1000"/>
              </a:spcBef>
              <a:spcAft>
                <a:spcPts val="0"/>
              </a:spcAft>
              <a:buClr>
                <a:srgbClr val="000000"/>
              </a:buClr>
              <a:buSzPts val="3300"/>
              <a:buFont typeface="Arial"/>
              <a:buNone/>
            </a:pPr>
            <a:r>
              <a:rPr b="1" i="1" lang="en-IE" sz="2500" u="none" cap="none" strike="noStrike">
                <a:solidFill>
                  <a:schemeClr val="lt1"/>
                </a:solidFill>
                <a:latin typeface="Poppins"/>
                <a:ea typeface="Poppins"/>
                <a:cs typeface="Poppins"/>
                <a:sym typeface="Poppins"/>
              </a:rPr>
              <a:t>Where to find us?</a:t>
            </a:r>
            <a:endParaRPr b="1" i="1" sz="2500" u="none" cap="none" strike="noStrike">
              <a:solidFill>
                <a:schemeClr val="lt1"/>
              </a:solidFill>
              <a:latin typeface="Poppins"/>
              <a:ea typeface="Poppins"/>
              <a:cs typeface="Poppins"/>
              <a:sym typeface="Poppins"/>
            </a:endParaRPr>
          </a:p>
          <a:p>
            <a:pPr indent="0" lvl="0" marL="0" marR="0" rtl="0" algn="ctr">
              <a:lnSpc>
                <a:spcPct val="100000"/>
              </a:lnSpc>
              <a:spcBef>
                <a:spcPts val="1000"/>
              </a:spcBef>
              <a:spcAft>
                <a:spcPts val="0"/>
              </a:spcAft>
              <a:buClr>
                <a:schemeClr val="dk1"/>
              </a:buClr>
              <a:buSzPts val="1800"/>
              <a:buFont typeface="Arial"/>
              <a:buNone/>
            </a:pPr>
            <a:r>
              <a:rPr b="1" i="0" lang="en-IE" sz="1900" u="none" cap="none" strike="noStrike">
                <a:solidFill>
                  <a:schemeClr val="dk1"/>
                </a:solidFill>
                <a:latin typeface="Poppins"/>
                <a:ea typeface="Poppins"/>
                <a:cs typeface="Poppins"/>
                <a:sym typeface="Poppins"/>
              </a:rPr>
              <a:t>Old Student Centre</a:t>
            </a:r>
            <a:r>
              <a:rPr i="0" lang="en-IE" sz="1900" u="none" cap="none" strike="noStrike">
                <a:solidFill>
                  <a:schemeClr val="dk1"/>
                </a:solidFill>
                <a:latin typeface="Poppins"/>
                <a:ea typeface="Poppins"/>
                <a:cs typeface="Poppins"/>
                <a:sym typeface="Poppins"/>
              </a:rPr>
              <a:t> -  Help Desk on the ground floor </a:t>
            </a:r>
            <a:r>
              <a:rPr i="0" lang="en-IE" sz="1900" u="sng" cap="none" strike="noStrike">
                <a:solidFill>
                  <a:schemeClr val="dk1"/>
                </a:solidFill>
                <a:latin typeface="Poppins"/>
                <a:ea typeface="Poppins"/>
                <a:cs typeface="Poppins"/>
                <a:sym typeface="Poppins"/>
              </a:rPr>
              <a:t>beside Astra Hall</a:t>
            </a:r>
            <a:r>
              <a:rPr lang="en-IE" sz="1900" u="sng">
                <a:solidFill>
                  <a:schemeClr val="dk1"/>
                </a:solidFill>
                <a:latin typeface="Poppins"/>
                <a:ea typeface="Poppins"/>
                <a:cs typeface="Poppins"/>
                <a:sym typeface="Poppins"/>
              </a:rPr>
              <a:t> </a:t>
            </a:r>
            <a:r>
              <a:rPr lang="en-IE" sz="1900">
                <a:solidFill>
                  <a:schemeClr val="dk1"/>
                </a:solidFill>
                <a:latin typeface="Poppins"/>
                <a:ea typeface="Poppins"/>
                <a:cs typeface="Poppins"/>
                <a:sym typeface="Poppins"/>
              </a:rPr>
              <a:t>and before the Student Health and Counselling Centre.</a:t>
            </a:r>
            <a:endParaRPr b="0" i="0" sz="1900" u="none" cap="none" strike="noStrike">
              <a:solidFill>
                <a:schemeClr val="dk1"/>
              </a:solidFill>
              <a:latin typeface="Lato"/>
              <a:ea typeface="Lato"/>
              <a:cs typeface="Lato"/>
              <a:sym typeface="Lato"/>
            </a:endParaRPr>
          </a:p>
          <a:p>
            <a:pPr indent="0" lvl="0" marL="0" marR="0" rtl="0" algn="ctr">
              <a:lnSpc>
                <a:spcPct val="100000"/>
              </a:lnSpc>
              <a:spcBef>
                <a:spcPts val="1000"/>
              </a:spcBef>
              <a:spcAft>
                <a:spcPts val="0"/>
              </a:spcAft>
              <a:buClr>
                <a:schemeClr val="dk1"/>
              </a:buClr>
              <a:buSzPts val="1800"/>
              <a:buFont typeface="Arial"/>
              <a:buNone/>
            </a:pPr>
            <a:r>
              <a:t/>
            </a:r>
            <a:endParaRPr b="1" sz="1900">
              <a:solidFill>
                <a:schemeClr val="dk1"/>
              </a:solidFill>
              <a:latin typeface="Poppins"/>
              <a:ea typeface="Poppins"/>
              <a:cs typeface="Poppins"/>
              <a:sym typeface="Poppins"/>
            </a:endParaRPr>
          </a:p>
          <a:p>
            <a:pPr indent="0" lvl="0" marL="0" marR="0" rtl="0" algn="ctr">
              <a:lnSpc>
                <a:spcPct val="100000"/>
              </a:lnSpc>
              <a:spcBef>
                <a:spcPts val="1000"/>
              </a:spcBef>
              <a:spcAft>
                <a:spcPts val="0"/>
              </a:spcAft>
              <a:buClr>
                <a:schemeClr val="dk1"/>
              </a:buClr>
              <a:buSzPts val="1800"/>
              <a:buFont typeface="Arial"/>
              <a:buNone/>
            </a:pPr>
            <a:r>
              <a:rPr b="1" i="0" lang="en-IE" sz="1900" u="none" cap="none" strike="noStrike">
                <a:solidFill>
                  <a:schemeClr val="dk1"/>
                </a:solidFill>
                <a:latin typeface="Poppins"/>
                <a:ea typeface="Poppins"/>
                <a:cs typeface="Poppins"/>
                <a:sym typeface="Poppins"/>
              </a:rPr>
              <a:t>Always pop in to say hello</a:t>
            </a:r>
            <a:r>
              <a:rPr b="1" lang="en-IE" sz="1900">
                <a:solidFill>
                  <a:schemeClr val="dk1"/>
                </a:solidFill>
                <a:latin typeface="Poppins"/>
                <a:ea typeface="Poppins"/>
                <a:cs typeface="Poppins"/>
                <a:sym typeface="Poppins"/>
              </a:rPr>
              <a:t>, </a:t>
            </a:r>
            <a:r>
              <a:rPr b="1" i="0" lang="en-IE" sz="1900" u="none" cap="none" strike="noStrike">
                <a:solidFill>
                  <a:schemeClr val="dk1"/>
                </a:solidFill>
                <a:latin typeface="Poppins"/>
                <a:ea typeface="Poppins"/>
                <a:cs typeface="Poppins"/>
                <a:sym typeface="Poppins"/>
              </a:rPr>
              <a:t>we’d love to see you!</a:t>
            </a:r>
            <a:endParaRPr b="1" sz="1900">
              <a:solidFill>
                <a:schemeClr val="dk1"/>
              </a:solidFill>
              <a:latin typeface="Poppins"/>
              <a:ea typeface="Poppins"/>
              <a:cs typeface="Poppins"/>
              <a:sym typeface="Poppins"/>
            </a:endParaRPr>
          </a:p>
          <a:p>
            <a:pPr indent="0" lvl="0" marL="0" rtl="0" algn="ctr">
              <a:lnSpc>
                <a:spcPct val="100000"/>
              </a:lnSpc>
              <a:spcBef>
                <a:spcPts val="1000"/>
              </a:spcBef>
              <a:spcAft>
                <a:spcPts val="0"/>
              </a:spcAft>
              <a:buNone/>
            </a:pPr>
            <a:r>
              <a:rPr lang="en-IE" sz="1900">
                <a:solidFill>
                  <a:schemeClr val="dk1"/>
                </a:solidFill>
                <a:latin typeface="Poppins"/>
                <a:ea typeface="Poppins"/>
                <a:cs typeface="Poppins"/>
                <a:sym typeface="Poppins"/>
              </a:rPr>
              <a:t>We also have two SU shops on campus; JJL and Sports Centre.</a:t>
            </a:r>
            <a:endParaRPr sz="1900">
              <a:solidFill>
                <a:schemeClr val="dk1"/>
              </a:solidFill>
              <a:latin typeface="Poppins"/>
              <a:ea typeface="Poppins"/>
              <a:cs typeface="Poppins"/>
              <a:sym typeface="Poppins"/>
            </a:endParaRPr>
          </a:p>
        </p:txBody>
      </p:sp>
      <p:pic>
        <p:nvPicPr>
          <p:cNvPr id="96" name="Google Shape;96;g139a256e84d_0_8"/>
          <p:cNvPicPr preferRelativeResize="0"/>
          <p:nvPr/>
        </p:nvPicPr>
        <p:blipFill>
          <a:blip r:embed="rId4">
            <a:alphaModFix/>
          </a:blip>
          <a:stretch>
            <a:fillRect/>
          </a:stretch>
        </p:blipFill>
        <p:spPr>
          <a:xfrm>
            <a:off x="9208413" y="17550"/>
            <a:ext cx="2222375" cy="2022350"/>
          </a:xfrm>
          <a:prstGeom prst="rect">
            <a:avLst/>
          </a:prstGeom>
          <a:noFill/>
          <a:ln>
            <a:noFill/>
          </a:ln>
        </p:spPr>
      </p:pic>
      <p:sp>
        <p:nvSpPr>
          <p:cNvPr id="97" name="Google Shape;97;g139a256e84d_0_8"/>
          <p:cNvSpPr/>
          <p:nvPr/>
        </p:nvSpPr>
        <p:spPr>
          <a:xfrm rot="-5400000">
            <a:off x="3639400" y="-2534200"/>
            <a:ext cx="1255800" cy="8197200"/>
          </a:xfrm>
          <a:prstGeom prst="roundRect">
            <a:avLst>
              <a:gd fmla="val 16667" name="adj"/>
            </a:avLst>
          </a:prstGeom>
          <a:solidFill>
            <a:schemeClr val="accent5"/>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highlight>
                <a:schemeClr val="dk1"/>
              </a:highlight>
              <a:latin typeface="Calibri"/>
              <a:ea typeface="Calibri"/>
              <a:cs typeface="Calibri"/>
              <a:sym typeface="Calibri"/>
            </a:endParaRPr>
          </a:p>
        </p:txBody>
      </p:sp>
      <p:sp>
        <p:nvSpPr>
          <p:cNvPr id="98" name="Google Shape;98;g139a256e84d_0_8"/>
          <p:cNvSpPr txBox="1"/>
          <p:nvPr>
            <p:ph idx="1" type="body"/>
          </p:nvPr>
        </p:nvSpPr>
        <p:spPr>
          <a:xfrm>
            <a:off x="372150" y="2959075"/>
            <a:ext cx="8080800" cy="5249100"/>
          </a:xfrm>
          <a:prstGeom prst="rect">
            <a:avLst/>
          </a:prstGeom>
          <a:noFill/>
          <a:ln>
            <a:noFill/>
          </a:ln>
        </p:spPr>
        <p:txBody>
          <a:bodyPr anchorCtr="0" anchor="t" bIns="45700" lIns="91425" spcFirstLastPara="1" rIns="91425" wrap="square" tIns="45700">
            <a:noAutofit/>
          </a:bodyPr>
          <a:lstStyle/>
          <a:p>
            <a:pPr indent="-349250" lvl="0" marL="457200" rtl="0" algn="l">
              <a:lnSpc>
                <a:spcPct val="150000"/>
              </a:lnSpc>
              <a:spcBef>
                <a:spcPts val="0"/>
              </a:spcBef>
              <a:spcAft>
                <a:spcPts val="0"/>
              </a:spcAft>
              <a:buSzPts val="1900"/>
              <a:buFont typeface="Lato"/>
              <a:buAutoNum type="arabicPeriod"/>
            </a:pPr>
            <a:r>
              <a:rPr lang="en-IE" sz="1900">
                <a:latin typeface="Poppins"/>
                <a:ea typeface="Poppins"/>
                <a:cs typeface="Poppins"/>
                <a:sym typeface="Poppins"/>
              </a:rPr>
              <a:t>Ensure everyone feels </a:t>
            </a:r>
            <a:r>
              <a:rPr b="1" lang="en-IE" sz="1900">
                <a:solidFill>
                  <a:srgbClr val="F4CCCC"/>
                </a:solidFill>
                <a:latin typeface="Poppins"/>
                <a:ea typeface="Poppins"/>
                <a:cs typeface="Poppins"/>
                <a:sym typeface="Poppins"/>
              </a:rPr>
              <a:t>supported</a:t>
            </a:r>
            <a:r>
              <a:rPr lang="en-IE" sz="1900">
                <a:latin typeface="Poppins"/>
                <a:ea typeface="Poppins"/>
                <a:cs typeface="Poppins"/>
                <a:sym typeface="Poppins"/>
              </a:rPr>
              <a:t> and </a:t>
            </a:r>
            <a:r>
              <a:rPr b="1" lang="en-IE" sz="1900">
                <a:solidFill>
                  <a:srgbClr val="F4CCCC"/>
                </a:solidFill>
                <a:latin typeface="Poppins"/>
                <a:ea typeface="Poppins"/>
                <a:cs typeface="Poppins"/>
                <a:sym typeface="Poppins"/>
              </a:rPr>
              <a:t>empowered</a:t>
            </a:r>
            <a:r>
              <a:rPr lang="en-IE" sz="1900">
                <a:latin typeface="Poppins"/>
                <a:ea typeface="Poppins"/>
                <a:cs typeface="Poppins"/>
                <a:sym typeface="Poppins"/>
              </a:rPr>
              <a:t> </a:t>
            </a:r>
            <a:r>
              <a:rPr lang="en-IE" sz="1900">
                <a:latin typeface="Poppins"/>
                <a:ea typeface="Poppins"/>
                <a:cs typeface="Poppins"/>
                <a:sym typeface="Poppins"/>
              </a:rPr>
              <a:t>in their student experience. </a:t>
            </a:r>
            <a:endParaRPr sz="1900">
              <a:latin typeface="Poppins"/>
              <a:ea typeface="Poppins"/>
              <a:cs typeface="Poppins"/>
              <a:sym typeface="Poppins"/>
            </a:endParaRPr>
          </a:p>
          <a:p>
            <a:pPr indent="-349250" lvl="0" marL="457200" rtl="0" algn="l">
              <a:lnSpc>
                <a:spcPct val="150000"/>
              </a:lnSpc>
              <a:spcBef>
                <a:spcPts val="0"/>
              </a:spcBef>
              <a:spcAft>
                <a:spcPts val="0"/>
              </a:spcAft>
              <a:buSzPts val="1900"/>
              <a:buFont typeface="Lato"/>
              <a:buAutoNum type="arabicPeriod"/>
            </a:pPr>
            <a:r>
              <a:rPr lang="en-IE" sz="1900">
                <a:latin typeface="Poppins"/>
                <a:ea typeface="Poppins"/>
                <a:cs typeface="Poppins"/>
                <a:sym typeface="Poppins"/>
              </a:rPr>
              <a:t>Organise various </a:t>
            </a:r>
            <a:r>
              <a:rPr b="1" lang="en-IE" sz="1900">
                <a:solidFill>
                  <a:srgbClr val="F4CCCC"/>
                </a:solidFill>
                <a:latin typeface="Poppins"/>
                <a:ea typeface="Poppins"/>
                <a:cs typeface="Poppins"/>
                <a:sym typeface="Poppins"/>
              </a:rPr>
              <a:t>events</a:t>
            </a:r>
            <a:r>
              <a:rPr lang="en-IE" sz="1900">
                <a:latin typeface="Poppins"/>
                <a:ea typeface="Poppins"/>
                <a:cs typeface="Poppins"/>
                <a:sym typeface="Poppins"/>
              </a:rPr>
              <a:t> and </a:t>
            </a:r>
            <a:r>
              <a:rPr b="1" lang="en-IE" sz="1900">
                <a:solidFill>
                  <a:srgbClr val="F4CCCC"/>
                </a:solidFill>
                <a:latin typeface="Poppins"/>
                <a:ea typeface="Poppins"/>
                <a:cs typeface="Poppins"/>
                <a:sym typeface="Poppins"/>
              </a:rPr>
              <a:t>campaigns</a:t>
            </a:r>
            <a:r>
              <a:rPr lang="en-IE" sz="1900">
                <a:latin typeface="Poppins"/>
                <a:ea typeface="Poppins"/>
                <a:cs typeface="Poppins"/>
                <a:sym typeface="Poppins"/>
              </a:rPr>
              <a:t> throughout the year.</a:t>
            </a:r>
            <a:endParaRPr sz="1900">
              <a:latin typeface="Poppins"/>
              <a:ea typeface="Poppins"/>
              <a:cs typeface="Poppins"/>
              <a:sym typeface="Poppins"/>
            </a:endParaRPr>
          </a:p>
          <a:p>
            <a:pPr indent="-349250" lvl="0" marL="457200" rtl="0" algn="l">
              <a:lnSpc>
                <a:spcPct val="150000"/>
              </a:lnSpc>
              <a:spcBef>
                <a:spcPts val="0"/>
              </a:spcBef>
              <a:spcAft>
                <a:spcPts val="0"/>
              </a:spcAft>
              <a:buSzPts val="1900"/>
              <a:buFont typeface="Lato"/>
              <a:buAutoNum type="arabicPeriod"/>
            </a:pPr>
            <a:r>
              <a:rPr lang="en-IE" sz="1900">
                <a:latin typeface="Poppins"/>
                <a:ea typeface="Poppins"/>
                <a:cs typeface="Poppins"/>
                <a:sym typeface="Poppins"/>
              </a:rPr>
              <a:t>Provide </a:t>
            </a:r>
            <a:r>
              <a:rPr b="1" lang="en-IE" sz="1900">
                <a:solidFill>
                  <a:srgbClr val="F4CCCC"/>
                </a:solidFill>
                <a:latin typeface="Poppins"/>
                <a:ea typeface="Poppins"/>
                <a:cs typeface="Poppins"/>
                <a:sym typeface="Poppins"/>
              </a:rPr>
              <a:t>peer to peer support</a:t>
            </a:r>
            <a:r>
              <a:rPr lang="en-IE" sz="1900">
                <a:solidFill>
                  <a:srgbClr val="FF0000"/>
                </a:solidFill>
                <a:latin typeface="Poppins"/>
                <a:ea typeface="Poppins"/>
                <a:cs typeface="Poppins"/>
                <a:sym typeface="Poppins"/>
              </a:rPr>
              <a:t> </a:t>
            </a:r>
            <a:r>
              <a:rPr lang="en-IE" sz="1900">
                <a:latin typeface="Poppins"/>
                <a:ea typeface="Poppins"/>
                <a:cs typeface="Poppins"/>
                <a:sym typeface="Poppins"/>
              </a:rPr>
              <a:t>on a range of issues and </a:t>
            </a:r>
            <a:r>
              <a:rPr b="1" lang="en-IE" sz="1900">
                <a:solidFill>
                  <a:srgbClr val="F4CCCC"/>
                </a:solidFill>
                <a:latin typeface="Poppins"/>
                <a:ea typeface="Poppins"/>
                <a:cs typeface="Poppins"/>
                <a:sym typeface="Poppins"/>
              </a:rPr>
              <a:t>representation at disciplinary meetings</a:t>
            </a:r>
            <a:r>
              <a:rPr lang="en-IE" sz="1900">
                <a:latin typeface="Poppins"/>
                <a:ea typeface="Poppins"/>
                <a:cs typeface="Poppins"/>
                <a:sym typeface="Poppins"/>
              </a:rPr>
              <a:t>.</a:t>
            </a:r>
            <a:endParaRPr sz="1900">
              <a:latin typeface="Poppins"/>
              <a:ea typeface="Poppins"/>
              <a:cs typeface="Poppins"/>
              <a:sym typeface="Poppins"/>
            </a:endParaRPr>
          </a:p>
          <a:p>
            <a:pPr indent="-349250" lvl="0" marL="457200" rtl="0" algn="l">
              <a:lnSpc>
                <a:spcPct val="150000"/>
              </a:lnSpc>
              <a:spcBef>
                <a:spcPts val="0"/>
              </a:spcBef>
              <a:spcAft>
                <a:spcPts val="0"/>
              </a:spcAft>
              <a:buSzPts val="1900"/>
              <a:buFont typeface="Lato"/>
              <a:buAutoNum type="arabicPeriod"/>
            </a:pPr>
            <a:r>
              <a:rPr lang="en-IE" sz="1900">
                <a:latin typeface="Poppins"/>
                <a:ea typeface="Poppins"/>
                <a:cs typeface="Poppins"/>
                <a:sym typeface="Poppins"/>
              </a:rPr>
              <a:t>Act as the </a:t>
            </a:r>
            <a:r>
              <a:rPr b="1" lang="en-IE" sz="1900">
                <a:solidFill>
                  <a:srgbClr val="F4CCCC"/>
                </a:solidFill>
                <a:latin typeface="Poppins"/>
                <a:ea typeface="Poppins"/>
                <a:cs typeface="Poppins"/>
                <a:sym typeface="Poppins"/>
              </a:rPr>
              <a:t>student voice</a:t>
            </a:r>
            <a:r>
              <a:rPr lang="en-IE" sz="1900">
                <a:latin typeface="Poppins"/>
                <a:ea typeface="Poppins"/>
                <a:cs typeface="Poppins"/>
                <a:sym typeface="Poppins"/>
              </a:rPr>
              <a:t> on various university boards and committees.</a:t>
            </a:r>
            <a:endParaRPr sz="1900">
              <a:latin typeface="Poppins"/>
              <a:ea typeface="Poppins"/>
              <a:cs typeface="Poppins"/>
              <a:sym typeface="Poppins"/>
            </a:endParaRPr>
          </a:p>
        </p:txBody>
      </p:sp>
      <p:sp>
        <p:nvSpPr>
          <p:cNvPr id="99" name="Google Shape;99;g139a256e84d_0_8"/>
          <p:cNvSpPr txBox="1"/>
          <p:nvPr/>
        </p:nvSpPr>
        <p:spPr>
          <a:xfrm>
            <a:off x="226900" y="1106450"/>
            <a:ext cx="8080800" cy="9159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en-IE" sz="1900">
                <a:solidFill>
                  <a:schemeClr val="dk1"/>
                </a:solidFill>
                <a:latin typeface="Poppins"/>
                <a:ea typeface="Poppins"/>
                <a:cs typeface="Poppins"/>
                <a:sym typeface="Poppins"/>
                <a:extLst>
                  <a:ext uri="http://customooxmlschemas.google.com/">
                    <go:slidesCustomData xmlns:go="http://customooxmlschemas.google.com/" textRoundtripDataId="0"/>
                  </a:ext>
                </a:extLst>
              </a:rPr>
              <a:t>Peer to peer support, campaigns on issues affecting students, events, representation on boards &amp; committees and lots more!</a:t>
            </a:r>
            <a:endParaRPr b="1" sz="1900">
              <a:solidFill>
                <a:schemeClr val="dk1"/>
              </a:solidFill>
              <a:latin typeface="Poppins"/>
              <a:ea typeface="Poppins"/>
              <a:cs typeface="Poppins"/>
              <a:sym typeface="Poppins"/>
            </a:endParaRPr>
          </a:p>
        </p:txBody>
      </p:sp>
      <p:sp>
        <p:nvSpPr>
          <p:cNvPr id="100" name="Google Shape;100;g139a256e84d_0_8"/>
          <p:cNvSpPr txBox="1"/>
          <p:nvPr>
            <p:ph type="title"/>
          </p:nvPr>
        </p:nvSpPr>
        <p:spPr>
          <a:xfrm>
            <a:off x="824925" y="2192300"/>
            <a:ext cx="4686900" cy="790200"/>
          </a:xfrm>
          <a:prstGeom prst="rect">
            <a:avLst/>
          </a:prstGeom>
          <a:noFill/>
          <a:ln>
            <a:noFill/>
          </a:ln>
          <a:effectLst>
            <a:outerShdw blurRad="200025" rotWithShape="0" algn="bl" dir="5400000" dist="114300">
              <a:srgbClr val="000000">
                <a:alpha val="70000"/>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b="1" lang="en-IE" sz="3700">
                <a:solidFill>
                  <a:schemeClr val="lt1"/>
                </a:solidFill>
                <a:latin typeface="Poppins"/>
                <a:ea typeface="Poppins"/>
                <a:cs typeface="Poppins"/>
                <a:sym typeface="Poppins"/>
              </a:rPr>
              <a:t>Our aim</a:t>
            </a:r>
            <a:endParaRPr b="1" sz="41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pic>
        <p:nvPicPr>
          <p:cNvPr id="105" name="Google Shape;105;g27b4020e3ee_0_0"/>
          <p:cNvPicPr preferRelativeResize="0"/>
          <p:nvPr/>
        </p:nvPicPr>
        <p:blipFill>
          <a:blip r:embed="rId4">
            <a:alphaModFix/>
          </a:blip>
          <a:stretch>
            <a:fillRect/>
          </a:stretch>
        </p:blipFill>
        <p:spPr>
          <a:xfrm>
            <a:off x="152400" y="305250"/>
            <a:ext cx="11887201" cy="6077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pic>
        <p:nvPicPr>
          <p:cNvPr descr="Background pattern&#10;&#10;Description automatically generated" id="110" name="Google Shape;110;g139a256e84d_0_39"/>
          <p:cNvPicPr preferRelativeResize="0"/>
          <p:nvPr/>
        </p:nvPicPr>
        <p:blipFill rotWithShape="1">
          <a:blip r:embed="rId4">
            <a:alphaModFix/>
          </a:blip>
          <a:srcRect b="4343" l="0" r="9090" t="19045"/>
          <a:stretch/>
        </p:blipFill>
        <p:spPr>
          <a:xfrm>
            <a:off x="7" y="10"/>
            <a:ext cx="12191981" cy="6857990"/>
          </a:xfrm>
          <a:prstGeom prst="rect">
            <a:avLst/>
          </a:prstGeom>
          <a:noFill/>
          <a:ln>
            <a:noFill/>
          </a:ln>
        </p:spPr>
      </p:pic>
      <p:sp>
        <p:nvSpPr>
          <p:cNvPr id="111" name="Google Shape;111;g139a256e84d_0_39"/>
          <p:cNvSpPr/>
          <p:nvPr/>
        </p:nvSpPr>
        <p:spPr>
          <a:xfrm>
            <a:off x="98450" y="385250"/>
            <a:ext cx="11944800" cy="3226800"/>
          </a:xfrm>
          <a:prstGeom prst="roundRect">
            <a:avLst>
              <a:gd fmla="val 16667" name="adj"/>
            </a:avLst>
          </a:prstGeom>
          <a:solidFill>
            <a:schemeClr val="accent5"/>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Calibri"/>
              <a:ea typeface="Calibri"/>
              <a:cs typeface="Calibri"/>
              <a:sym typeface="Calibri"/>
            </a:endParaRPr>
          </a:p>
        </p:txBody>
      </p:sp>
      <p:sp>
        <p:nvSpPr>
          <p:cNvPr id="112" name="Google Shape;112;g139a256e84d_0_39"/>
          <p:cNvSpPr txBox="1"/>
          <p:nvPr/>
        </p:nvSpPr>
        <p:spPr>
          <a:xfrm>
            <a:off x="0" y="1063875"/>
            <a:ext cx="12192000" cy="2832300"/>
          </a:xfrm>
          <a:prstGeom prst="rect">
            <a:avLst/>
          </a:prstGeom>
          <a:noFill/>
          <a:ln>
            <a:noFill/>
          </a:ln>
        </p:spPr>
        <p:txBody>
          <a:bodyPr anchorCtr="0" anchor="t" bIns="91425" lIns="91425" spcFirstLastPara="1" rIns="91425" wrap="square" tIns="91425">
            <a:noAutofit/>
          </a:bodyPr>
          <a:lstStyle/>
          <a:p>
            <a:pPr indent="0" lvl="0" marL="457200" marR="0" rtl="0" algn="l">
              <a:lnSpc>
                <a:spcPct val="150000"/>
              </a:lnSpc>
              <a:spcBef>
                <a:spcPts val="0"/>
              </a:spcBef>
              <a:spcAft>
                <a:spcPts val="0"/>
              </a:spcAft>
              <a:buNone/>
            </a:pPr>
            <a:r>
              <a:rPr i="1" lang="en-IE" sz="2200" u="none" cap="none" strike="noStrike">
                <a:solidFill>
                  <a:schemeClr val="dk1"/>
                </a:solidFill>
                <a:latin typeface="Poppins"/>
                <a:ea typeface="Poppins"/>
                <a:cs typeface="Poppins"/>
                <a:sym typeface="Poppins"/>
              </a:rPr>
              <a:t>Every student is already a member of the Students’ Union.</a:t>
            </a:r>
            <a:r>
              <a:rPr i="1" lang="en-IE" sz="2200">
                <a:solidFill>
                  <a:schemeClr val="dk1"/>
                </a:solidFill>
                <a:latin typeface="Poppins"/>
                <a:ea typeface="Poppins"/>
                <a:cs typeface="Poppins"/>
                <a:sym typeface="Poppins"/>
              </a:rPr>
              <a:t> Here are just a few ways to get involved:</a:t>
            </a:r>
            <a:endParaRPr i="1" sz="2200">
              <a:solidFill>
                <a:schemeClr val="dk1"/>
              </a:solidFill>
              <a:latin typeface="Poppins"/>
              <a:ea typeface="Poppins"/>
              <a:cs typeface="Poppins"/>
              <a:sym typeface="Poppins"/>
            </a:endParaRPr>
          </a:p>
          <a:p>
            <a:pPr indent="-368300" lvl="0" marL="457200" marR="0" rtl="0" algn="l">
              <a:lnSpc>
                <a:spcPct val="150000"/>
              </a:lnSpc>
              <a:spcBef>
                <a:spcPts val="0"/>
              </a:spcBef>
              <a:spcAft>
                <a:spcPts val="0"/>
              </a:spcAft>
              <a:buClr>
                <a:schemeClr val="lt1"/>
              </a:buClr>
              <a:buSzPts val="2200"/>
              <a:buFont typeface="Poppins"/>
              <a:buChar char="●"/>
            </a:pPr>
            <a:r>
              <a:rPr lang="en-IE" sz="2200">
                <a:solidFill>
                  <a:schemeClr val="dk1"/>
                </a:solidFill>
                <a:latin typeface="Poppins"/>
                <a:ea typeface="Poppins"/>
                <a:cs typeface="Poppins"/>
                <a:sym typeface="Poppins"/>
              </a:rPr>
              <a:t>Exercise your democratic rights and </a:t>
            </a:r>
            <a:r>
              <a:rPr lang="en-IE" sz="2200" u="sng">
                <a:solidFill>
                  <a:schemeClr val="dk1"/>
                </a:solidFill>
                <a:latin typeface="Poppins"/>
                <a:ea typeface="Poppins"/>
                <a:cs typeface="Poppins"/>
                <a:sym typeface="Poppins"/>
              </a:rPr>
              <a:t>vote in the class rep and executive elections</a:t>
            </a:r>
            <a:r>
              <a:rPr lang="en-IE" sz="2200">
                <a:solidFill>
                  <a:schemeClr val="dk1"/>
                </a:solidFill>
                <a:latin typeface="Poppins"/>
                <a:ea typeface="Poppins"/>
                <a:cs typeface="Poppins"/>
                <a:sym typeface="Poppins"/>
              </a:rPr>
              <a:t>.</a:t>
            </a:r>
            <a:endParaRPr sz="2200">
              <a:solidFill>
                <a:schemeClr val="dk1"/>
              </a:solidFill>
              <a:latin typeface="Poppins"/>
              <a:ea typeface="Poppins"/>
              <a:cs typeface="Poppins"/>
              <a:sym typeface="Poppins"/>
            </a:endParaRPr>
          </a:p>
          <a:p>
            <a:pPr indent="-368300" lvl="0" marL="457200" marR="0" rtl="0" algn="l">
              <a:lnSpc>
                <a:spcPct val="150000"/>
              </a:lnSpc>
              <a:spcBef>
                <a:spcPts val="0"/>
              </a:spcBef>
              <a:spcAft>
                <a:spcPts val="0"/>
              </a:spcAft>
              <a:buClr>
                <a:schemeClr val="lt1"/>
              </a:buClr>
              <a:buSzPts val="2200"/>
              <a:buFont typeface="Poppins"/>
              <a:buChar char="●"/>
            </a:pPr>
            <a:r>
              <a:rPr lang="en-IE" sz="2200">
                <a:solidFill>
                  <a:schemeClr val="dk1"/>
                </a:solidFill>
                <a:latin typeface="Poppins"/>
                <a:ea typeface="Poppins"/>
                <a:cs typeface="Poppins"/>
                <a:sym typeface="Poppins"/>
              </a:rPr>
              <a:t>Volunteer by </a:t>
            </a:r>
            <a:r>
              <a:rPr lang="en-IE" sz="2200" u="sng">
                <a:solidFill>
                  <a:schemeClr val="dk1"/>
                </a:solidFill>
                <a:latin typeface="Poppins"/>
                <a:ea typeface="Poppins"/>
                <a:cs typeface="Poppins"/>
                <a:sym typeface="Poppins"/>
              </a:rPr>
              <a:t>becoming a </a:t>
            </a:r>
            <a:r>
              <a:rPr lang="en-IE" sz="2200" u="sng">
                <a:solidFill>
                  <a:schemeClr val="dk1"/>
                </a:solidFill>
                <a:latin typeface="Poppins"/>
                <a:ea typeface="Poppins"/>
                <a:cs typeface="Poppins"/>
                <a:sym typeface="Poppins"/>
                <a:extLst>
                  <a:ext uri="http://customooxmlschemas.google.com/">
                    <go:slidesCustomData xmlns:go="http://customooxmlschemas.google.com/" textRoundtripDataId="1"/>
                  </a:ext>
                </a:extLst>
              </a:rPr>
              <a:t>community rep</a:t>
            </a:r>
            <a:r>
              <a:rPr lang="en-IE" sz="2200">
                <a:solidFill>
                  <a:schemeClr val="dk1"/>
                </a:solidFill>
                <a:latin typeface="Poppins"/>
                <a:ea typeface="Poppins"/>
                <a:cs typeface="Poppins"/>
                <a:sym typeface="Poppins"/>
                <a:extLst>
                  <a:ext uri="http://customooxmlschemas.google.com/">
                    <go:slidesCustomData xmlns:go="http://customooxmlschemas.google.com/" textRoundtripDataId="2"/>
                  </a:ext>
                </a:extLst>
              </a:rPr>
              <a:t>.</a:t>
            </a:r>
            <a:endParaRPr sz="2200">
              <a:solidFill>
                <a:schemeClr val="dk1"/>
              </a:solidFill>
              <a:latin typeface="Poppins"/>
              <a:ea typeface="Poppins"/>
              <a:cs typeface="Poppins"/>
              <a:sym typeface="Poppins"/>
            </a:endParaRPr>
          </a:p>
          <a:p>
            <a:pPr indent="-368300" lvl="0" marL="457200" marR="0" rtl="0" algn="l">
              <a:lnSpc>
                <a:spcPct val="150000"/>
              </a:lnSpc>
              <a:spcBef>
                <a:spcPts val="0"/>
              </a:spcBef>
              <a:spcAft>
                <a:spcPts val="0"/>
              </a:spcAft>
              <a:buClr>
                <a:schemeClr val="lt1"/>
              </a:buClr>
              <a:buSzPts val="2200"/>
              <a:buFont typeface="Poppins"/>
              <a:buChar char="●"/>
            </a:pPr>
            <a:r>
              <a:rPr lang="en-IE" sz="2200">
                <a:solidFill>
                  <a:schemeClr val="dk1"/>
                </a:solidFill>
                <a:latin typeface="Poppins"/>
                <a:ea typeface="Poppins"/>
                <a:cs typeface="Poppins"/>
                <a:sym typeface="Poppins"/>
              </a:rPr>
              <a:t>Join a </a:t>
            </a:r>
            <a:r>
              <a:rPr lang="en-IE" sz="2200" u="sng">
                <a:solidFill>
                  <a:schemeClr val="dk1"/>
                </a:solidFill>
                <a:latin typeface="Poppins"/>
                <a:ea typeface="Poppins"/>
                <a:cs typeface="Poppins"/>
                <a:sym typeface="Poppins"/>
              </a:rPr>
              <a:t>campaign</a:t>
            </a:r>
            <a:r>
              <a:rPr lang="en-IE" sz="2200">
                <a:solidFill>
                  <a:schemeClr val="dk1"/>
                </a:solidFill>
                <a:latin typeface="Poppins"/>
                <a:ea typeface="Poppins"/>
                <a:cs typeface="Poppins"/>
                <a:sym typeface="Poppins"/>
              </a:rPr>
              <a:t> or come to an </a:t>
            </a:r>
            <a:r>
              <a:rPr lang="en-IE" sz="2200" u="sng">
                <a:solidFill>
                  <a:schemeClr val="dk1"/>
                </a:solidFill>
                <a:latin typeface="Poppins"/>
                <a:ea typeface="Poppins"/>
                <a:cs typeface="Poppins"/>
                <a:sym typeface="Poppins"/>
              </a:rPr>
              <a:t>event</a:t>
            </a:r>
            <a:r>
              <a:rPr lang="en-IE" sz="2200">
                <a:solidFill>
                  <a:schemeClr val="dk1"/>
                </a:solidFill>
                <a:latin typeface="Poppins"/>
                <a:ea typeface="Poppins"/>
                <a:cs typeface="Poppins"/>
                <a:sym typeface="Poppins"/>
              </a:rPr>
              <a:t>.</a:t>
            </a:r>
            <a:endParaRPr sz="2200">
              <a:solidFill>
                <a:schemeClr val="dk1"/>
              </a:solidFill>
              <a:latin typeface="Poppins"/>
              <a:ea typeface="Poppins"/>
              <a:cs typeface="Poppins"/>
              <a:sym typeface="Poppins"/>
            </a:endParaRPr>
          </a:p>
        </p:txBody>
      </p:sp>
      <p:sp>
        <p:nvSpPr>
          <p:cNvPr id="113" name="Google Shape;113;g139a256e84d_0_39"/>
          <p:cNvSpPr/>
          <p:nvPr/>
        </p:nvSpPr>
        <p:spPr>
          <a:xfrm>
            <a:off x="698575" y="3896175"/>
            <a:ext cx="10457400" cy="2768700"/>
          </a:xfrm>
          <a:prstGeom prst="roundRect">
            <a:avLst>
              <a:gd fmla="val 16667" name="adj"/>
            </a:avLst>
          </a:prstGeom>
          <a:solidFill>
            <a:srgbClr val="CC0000"/>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lt1"/>
              </a:highlight>
              <a:latin typeface="Calibri"/>
              <a:ea typeface="Calibri"/>
              <a:cs typeface="Calibri"/>
              <a:sym typeface="Calibri"/>
            </a:endParaRPr>
          </a:p>
        </p:txBody>
      </p:sp>
      <p:sp>
        <p:nvSpPr>
          <p:cNvPr id="114" name="Google Shape;114;g139a256e84d_0_39"/>
          <p:cNvSpPr txBox="1"/>
          <p:nvPr/>
        </p:nvSpPr>
        <p:spPr>
          <a:xfrm>
            <a:off x="641750" y="3967075"/>
            <a:ext cx="10663200" cy="24564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b="1" lang="en-IE" sz="2200">
                <a:solidFill>
                  <a:schemeClr val="accent5"/>
                </a:solidFill>
                <a:latin typeface="Poppins"/>
                <a:ea typeface="Poppins"/>
                <a:cs typeface="Poppins"/>
                <a:sym typeface="Poppins"/>
              </a:rPr>
              <a:t>Run for Class Rep!</a:t>
            </a:r>
            <a:endParaRPr b="1" sz="2200">
              <a:solidFill>
                <a:schemeClr val="accent5"/>
              </a:solidFill>
              <a:latin typeface="Poppins"/>
              <a:ea typeface="Poppins"/>
              <a:cs typeface="Poppins"/>
              <a:sym typeface="Poppins"/>
            </a:endParaRPr>
          </a:p>
          <a:p>
            <a:pPr indent="-368300" lvl="0" marL="457200" rtl="0" algn="l">
              <a:lnSpc>
                <a:spcPct val="150000"/>
              </a:lnSpc>
              <a:spcBef>
                <a:spcPts val="0"/>
              </a:spcBef>
              <a:spcAft>
                <a:spcPts val="0"/>
              </a:spcAft>
              <a:buClr>
                <a:schemeClr val="lt1"/>
              </a:buClr>
              <a:buSzPts val="2200"/>
              <a:buFont typeface="Poppins"/>
              <a:buChar char="●"/>
            </a:pPr>
            <a:r>
              <a:rPr lang="en-IE" sz="2200">
                <a:solidFill>
                  <a:schemeClr val="dk1"/>
                </a:solidFill>
                <a:latin typeface="Poppins"/>
                <a:ea typeface="Poppins"/>
                <a:cs typeface="Poppins"/>
                <a:sym typeface="Poppins"/>
              </a:rPr>
              <a:t>Nominations open: </a:t>
            </a:r>
            <a:r>
              <a:rPr b="1" lang="en-IE" sz="2200">
                <a:solidFill>
                  <a:srgbClr val="CFE2F3"/>
                </a:solidFill>
                <a:latin typeface="Poppins"/>
                <a:ea typeface="Poppins"/>
                <a:cs typeface="Poppins"/>
                <a:sym typeface="Poppins"/>
              </a:rPr>
              <a:t>September 15th</a:t>
            </a:r>
            <a:r>
              <a:rPr lang="en-IE" sz="2200">
                <a:solidFill>
                  <a:schemeClr val="dk1"/>
                </a:solidFill>
                <a:latin typeface="Poppins"/>
                <a:ea typeface="Poppins"/>
                <a:cs typeface="Poppins"/>
                <a:sym typeface="Poppins"/>
              </a:rPr>
              <a:t> (you only need 5 signatures from people in your course)</a:t>
            </a:r>
            <a:endParaRPr sz="2200">
              <a:solidFill>
                <a:schemeClr val="dk1"/>
              </a:solidFill>
              <a:latin typeface="Poppins"/>
              <a:ea typeface="Poppins"/>
              <a:cs typeface="Poppins"/>
              <a:sym typeface="Poppins"/>
            </a:endParaRPr>
          </a:p>
          <a:p>
            <a:pPr indent="-368300" lvl="0" marL="457200" rtl="0" algn="l">
              <a:lnSpc>
                <a:spcPct val="150000"/>
              </a:lnSpc>
              <a:spcBef>
                <a:spcPts val="0"/>
              </a:spcBef>
              <a:spcAft>
                <a:spcPts val="0"/>
              </a:spcAft>
              <a:buClr>
                <a:schemeClr val="lt1"/>
              </a:buClr>
              <a:buSzPts val="2200"/>
              <a:buFont typeface="Poppins"/>
              <a:buChar char="●"/>
            </a:pPr>
            <a:r>
              <a:rPr lang="en-IE" sz="2200">
                <a:solidFill>
                  <a:schemeClr val="dk1"/>
                </a:solidFill>
                <a:latin typeface="Poppins"/>
                <a:ea typeface="Poppins"/>
                <a:cs typeface="Poppins"/>
                <a:sym typeface="Poppins"/>
              </a:rPr>
              <a:t>Elections: </a:t>
            </a:r>
            <a:r>
              <a:rPr b="1" lang="en-IE" sz="2200">
                <a:solidFill>
                  <a:srgbClr val="CFE2F3"/>
                </a:solidFill>
                <a:latin typeface="Poppins"/>
                <a:ea typeface="Poppins"/>
                <a:cs typeface="Poppins"/>
                <a:sym typeface="Poppins"/>
              </a:rPr>
              <a:t>October 4th &amp; 5th</a:t>
            </a:r>
            <a:r>
              <a:rPr lang="en-IE" sz="2200">
                <a:solidFill>
                  <a:schemeClr val="dk1"/>
                </a:solidFill>
                <a:latin typeface="Poppins"/>
                <a:ea typeface="Poppins"/>
                <a:cs typeface="Poppins"/>
                <a:sym typeface="Poppins"/>
              </a:rPr>
              <a:t>.</a:t>
            </a:r>
            <a:endParaRPr sz="2200">
              <a:solidFill>
                <a:schemeClr val="dk1"/>
              </a:solidFill>
              <a:latin typeface="Poppins"/>
              <a:ea typeface="Poppins"/>
              <a:cs typeface="Poppins"/>
              <a:sym typeface="Poppins"/>
            </a:endParaRPr>
          </a:p>
          <a:p>
            <a:pPr indent="-368300" lvl="0" marL="457200" rtl="0" algn="l">
              <a:lnSpc>
                <a:spcPct val="150000"/>
              </a:lnSpc>
              <a:spcBef>
                <a:spcPts val="0"/>
              </a:spcBef>
              <a:spcAft>
                <a:spcPts val="0"/>
              </a:spcAft>
              <a:buClr>
                <a:schemeClr val="lt1"/>
              </a:buClr>
              <a:buSzPts val="2200"/>
              <a:buFont typeface="Poppins"/>
              <a:buChar char="●"/>
            </a:pPr>
            <a:r>
              <a:rPr lang="en-IE" sz="2200">
                <a:solidFill>
                  <a:schemeClr val="dk1"/>
                </a:solidFill>
                <a:latin typeface="Poppins"/>
                <a:ea typeface="Poppins"/>
                <a:cs typeface="Poppins"/>
                <a:sym typeface="Poppins"/>
              </a:rPr>
              <a:t>Email </a:t>
            </a:r>
            <a:r>
              <a:rPr lang="en-IE" sz="2200" u="sng">
                <a:solidFill>
                  <a:schemeClr val="lt1"/>
                </a:solidFill>
                <a:latin typeface="Poppins"/>
                <a:ea typeface="Poppins"/>
                <a:cs typeface="Poppins"/>
                <a:sym typeface="Poppins"/>
                <a:hlinkClick r:id="rId5">
                  <a:extLst>
                    <a:ext uri="{A12FA001-AC4F-418D-AE19-62706E023703}">
                      <ahyp:hlinkClr val="tx"/>
                    </a:ext>
                  </a:extLst>
                </a:hlinkClick>
              </a:rPr>
              <a:t>campaigns@ucdsu.ie</a:t>
            </a:r>
            <a:r>
              <a:rPr lang="en-IE" sz="2200">
                <a:solidFill>
                  <a:schemeClr val="dk1"/>
                </a:solidFill>
                <a:latin typeface="Poppins"/>
                <a:ea typeface="Poppins"/>
                <a:cs typeface="Poppins"/>
                <a:sym typeface="Poppins"/>
              </a:rPr>
              <a:t> with any questions!</a:t>
            </a:r>
            <a:endParaRPr>
              <a:latin typeface="Poppins"/>
              <a:ea typeface="Poppins"/>
              <a:cs typeface="Poppins"/>
              <a:sym typeface="Poppins"/>
            </a:endParaRPr>
          </a:p>
        </p:txBody>
      </p:sp>
      <p:sp>
        <p:nvSpPr>
          <p:cNvPr id="115" name="Google Shape;115;g139a256e84d_0_39"/>
          <p:cNvSpPr txBox="1"/>
          <p:nvPr>
            <p:ph type="title"/>
          </p:nvPr>
        </p:nvSpPr>
        <p:spPr>
          <a:xfrm>
            <a:off x="542350" y="273675"/>
            <a:ext cx="6190800" cy="790200"/>
          </a:xfrm>
          <a:prstGeom prst="rect">
            <a:avLst/>
          </a:prstGeom>
          <a:noFill/>
          <a:ln>
            <a:noFill/>
          </a:ln>
          <a:effectLst>
            <a:outerShdw blurRad="200025" rotWithShape="0" algn="bl" dir="5400000" dist="114300">
              <a:srgbClr val="000000">
                <a:alpha val="70000"/>
              </a:srgb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b="1" lang="en-IE" sz="3700">
                <a:solidFill>
                  <a:schemeClr val="lt1"/>
                </a:solidFill>
                <a:latin typeface="Poppins"/>
                <a:ea typeface="Poppins"/>
                <a:cs typeface="Poppins"/>
                <a:sym typeface="Poppins"/>
              </a:rPr>
              <a:t>Engaging with the Union</a:t>
            </a:r>
            <a:endParaRPr b="1" sz="4100">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g139a256e84d_0_6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Background pattern&#10;&#10;Description automatically generated" id="121" name="Google Shape;121;g139a256e84d_0_67"/>
          <p:cNvPicPr preferRelativeResize="0"/>
          <p:nvPr/>
        </p:nvPicPr>
        <p:blipFill rotWithShape="1">
          <a:blip r:embed="rId3">
            <a:alphaModFix/>
          </a:blip>
          <a:srcRect b="0" l="11835" r="11458" t="9089"/>
          <a:stretch/>
        </p:blipFill>
        <p:spPr>
          <a:xfrm>
            <a:off x="3523488" y="10"/>
            <a:ext cx="8668512" cy="6857990"/>
          </a:xfrm>
          <a:prstGeom prst="rect">
            <a:avLst/>
          </a:prstGeom>
          <a:noFill/>
          <a:ln>
            <a:noFill/>
          </a:ln>
          <a:effectLst>
            <a:reflection blurRad="0" dir="5400000" dist="38100" endA="0" endPos="30000" fadeDir="5400012" kx="0" rotWithShape="0" algn="bl" stA="90000" stPos="0" sy="-100000" ky="0"/>
          </a:effectLst>
        </p:spPr>
      </p:pic>
      <p:sp>
        <p:nvSpPr>
          <p:cNvPr id="122" name="Google Shape;122;g139a256e84d_0_67"/>
          <p:cNvSpPr/>
          <p:nvPr/>
        </p:nvSpPr>
        <p:spPr>
          <a:xfrm>
            <a:off x="0" y="0"/>
            <a:ext cx="9756600" cy="6858000"/>
          </a:xfrm>
          <a:prstGeom prst="rect">
            <a:avLst/>
          </a:prstGeom>
          <a:gradFill>
            <a:gsLst>
              <a:gs pos="0">
                <a:srgbClr val="FFFFFF">
                  <a:alpha val="0"/>
                </a:srgbClr>
              </a:gs>
              <a:gs pos="19000">
                <a:srgbClr val="FFFFFF">
                  <a:alpha val="36862"/>
                </a:srgbClr>
              </a:gs>
              <a:gs pos="35000">
                <a:srgbClr val="FFFFFF">
                  <a:alpha val="78039"/>
                </a:srgbClr>
              </a:gs>
              <a:gs pos="58000">
                <a:schemeClr val="lt1"/>
              </a:gs>
              <a:gs pos="100000">
                <a:schemeClr val="lt1"/>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g139a256e84d_0_67"/>
          <p:cNvSpPr txBox="1"/>
          <p:nvPr>
            <p:ph type="title"/>
          </p:nvPr>
        </p:nvSpPr>
        <p:spPr>
          <a:xfrm>
            <a:off x="544025" y="1476025"/>
            <a:ext cx="5369400" cy="517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E" sz="2100">
                <a:latin typeface="Poppins"/>
                <a:ea typeface="Poppins"/>
                <a:cs typeface="Poppins"/>
                <a:sym typeface="Poppins"/>
              </a:rPr>
              <a:t>President: Martha Ní Riada</a:t>
            </a:r>
            <a:endParaRPr b="1"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IE" sz="2100">
                <a:latin typeface="Poppins"/>
                <a:ea typeface="Poppins"/>
                <a:cs typeface="Poppins"/>
                <a:sym typeface="Poppins"/>
              </a:rPr>
              <a:t>president@ucdsu.ie</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b="1" lang="en-IE" sz="2100">
                <a:latin typeface="Poppins"/>
                <a:ea typeface="Poppins"/>
                <a:cs typeface="Poppins"/>
                <a:sym typeface="Poppins"/>
              </a:rPr>
              <a:t>Education: Sarah McGrath</a:t>
            </a:r>
            <a:endParaRPr b="1"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IE" sz="2100">
                <a:latin typeface="Poppins"/>
                <a:ea typeface="Poppins"/>
                <a:cs typeface="Poppins"/>
                <a:sym typeface="Poppins"/>
              </a:rPr>
              <a:t>education@ucdsu.ie</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b="1" lang="en-IE" sz="2100">
                <a:latin typeface="Poppins"/>
                <a:ea typeface="Poppins"/>
                <a:cs typeface="Poppins"/>
                <a:sym typeface="Poppins"/>
              </a:rPr>
              <a:t>Graduate: Marc Matouc</a:t>
            </a:r>
            <a:endParaRPr b="1"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IE" sz="2100">
                <a:latin typeface="Poppins"/>
                <a:ea typeface="Poppins"/>
                <a:cs typeface="Poppins"/>
                <a:sym typeface="Poppins"/>
              </a:rPr>
              <a:t>graduate@ucdsu.ie</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b="1" lang="en-IE" sz="2100">
                <a:latin typeface="Poppins"/>
                <a:ea typeface="Poppins"/>
                <a:cs typeface="Poppins"/>
                <a:sym typeface="Poppins"/>
              </a:rPr>
              <a:t>Welfare: Jill Nelis</a:t>
            </a:r>
            <a:endParaRPr b="1"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IE" sz="2100">
                <a:latin typeface="Poppins"/>
                <a:ea typeface="Poppins"/>
                <a:cs typeface="Poppins"/>
                <a:sym typeface="Poppins"/>
              </a:rPr>
              <a:t>welfare@ucdsu.ie</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b="1" lang="en-IE" sz="2100">
                <a:latin typeface="Poppins"/>
                <a:ea typeface="Poppins"/>
                <a:cs typeface="Poppins"/>
                <a:sym typeface="Poppins"/>
              </a:rPr>
              <a:t>Entertainments: Neo O’Herlihy</a:t>
            </a:r>
            <a:endParaRPr b="1"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IE" sz="2100">
                <a:latin typeface="Poppins"/>
                <a:ea typeface="Poppins"/>
                <a:cs typeface="Poppins"/>
                <a:sym typeface="Poppins"/>
              </a:rPr>
              <a:t>entertainments@ucdsu.ie</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t/>
            </a:r>
            <a:endParaRPr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b="1" lang="en-IE" sz="2100">
                <a:latin typeface="Poppins"/>
                <a:ea typeface="Poppins"/>
                <a:cs typeface="Poppins"/>
                <a:sym typeface="Poppins"/>
              </a:rPr>
              <a:t>Campaigns: Miranda Bauer </a:t>
            </a:r>
            <a:endParaRPr b="1" sz="2100">
              <a:latin typeface="Poppins"/>
              <a:ea typeface="Poppins"/>
              <a:cs typeface="Poppins"/>
              <a:sym typeface="Poppins"/>
            </a:endParaRPr>
          </a:p>
          <a:p>
            <a:pPr indent="0" lvl="0" marL="0" rtl="0" algn="l">
              <a:lnSpc>
                <a:spcPct val="90000"/>
              </a:lnSpc>
              <a:spcBef>
                <a:spcPts val="0"/>
              </a:spcBef>
              <a:spcAft>
                <a:spcPts val="0"/>
              </a:spcAft>
              <a:buClr>
                <a:schemeClr val="dk1"/>
              </a:buClr>
              <a:buSzPts val="1100"/>
              <a:buFont typeface="Arial"/>
              <a:buNone/>
            </a:pPr>
            <a:r>
              <a:rPr lang="en-IE" sz="2100">
                <a:latin typeface="Poppins"/>
                <a:ea typeface="Poppins"/>
                <a:cs typeface="Poppins"/>
                <a:sym typeface="Poppins"/>
              </a:rPr>
              <a:t>campaigns@ucdsu.ie</a:t>
            </a:r>
            <a:endParaRPr sz="2100">
              <a:latin typeface="Poppins"/>
              <a:ea typeface="Poppins"/>
              <a:cs typeface="Poppins"/>
              <a:sym typeface="Poppins"/>
            </a:endParaRPr>
          </a:p>
        </p:txBody>
      </p:sp>
      <p:sp>
        <p:nvSpPr>
          <p:cNvPr id="124" name="Google Shape;124;g139a256e84d_0_67"/>
          <p:cNvSpPr/>
          <p:nvPr/>
        </p:nvSpPr>
        <p:spPr>
          <a:xfrm rot="5400000">
            <a:off x="759867" y="42033"/>
            <a:ext cx="1464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25" name="Google Shape;125;g139a256e84d_0_67"/>
          <p:cNvSpPr/>
          <p:nvPr/>
        </p:nvSpPr>
        <p:spPr>
          <a:xfrm>
            <a:off x="481029" y="1288570"/>
            <a:ext cx="3977700" cy="18300"/>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 name="Google Shape;126;g139a256e84d_0_67"/>
          <p:cNvSpPr txBox="1"/>
          <p:nvPr/>
        </p:nvSpPr>
        <p:spPr>
          <a:xfrm>
            <a:off x="481025" y="569625"/>
            <a:ext cx="6230700" cy="692700"/>
          </a:xfrm>
          <a:prstGeom prst="rect">
            <a:avLst/>
          </a:prstGeom>
          <a:noFill/>
          <a:ln>
            <a:noFill/>
          </a:ln>
          <a:effectLst>
            <a:outerShdw blurRad="200025" rotWithShape="0" algn="bl" dir="5400000" dist="19050">
              <a:srgbClr val="000000">
                <a:alpha val="50000"/>
              </a:srgbClr>
            </a:outerShdw>
          </a:effectLst>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IE" sz="3300" u="none" cap="none" strike="noStrike">
                <a:solidFill>
                  <a:schemeClr val="dk1"/>
                </a:solidFill>
                <a:latin typeface="Poppins"/>
                <a:ea typeface="Poppins"/>
                <a:cs typeface="Poppins"/>
                <a:sym typeface="Poppins"/>
              </a:rPr>
              <a:t>How to Contact </a:t>
            </a:r>
            <a:r>
              <a:rPr b="1" lang="en-IE" sz="3300">
                <a:solidFill>
                  <a:schemeClr val="dk1"/>
                </a:solidFill>
                <a:latin typeface="Poppins"/>
                <a:ea typeface="Poppins"/>
                <a:cs typeface="Poppins"/>
                <a:sym typeface="Poppins"/>
              </a:rPr>
              <a:t>U</a:t>
            </a:r>
            <a:r>
              <a:rPr b="1" i="0" lang="en-IE" sz="3300" u="none" cap="none" strike="noStrike">
                <a:solidFill>
                  <a:schemeClr val="dk1"/>
                </a:solidFill>
                <a:latin typeface="Poppins"/>
                <a:ea typeface="Poppins"/>
                <a:cs typeface="Poppins"/>
                <a:sym typeface="Poppins"/>
              </a:rPr>
              <a:t>s</a:t>
            </a:r>
            <a:endParaRPr b="1" i="0" sz="3300" u="none" cap="none" strike="noStrike">
              <a:solidFill>
                <a:schemeClr val="dk1"/>
              </a:solidFill>
              <a:latin typeface="Poppins"/>
              <a:ea typeface="Poppins"/>
              <a:cs typeface="Poppins"/>
              <a:sym typeface="Poppins"/>
            </a:endParaRPr>
          </a:p>
        </p:txBody>
      </p:sp>
      <p:pic>
        <p:nvPicPr>
          <p:cNvPr descr="Logo&#10;&#10;Description automatically generated" id="127" name="Google Shape;127;g139a256e84d_0_67"/>
          <p:cNvPicPr preferRelativeResize="0"/>
          <p:nvPr/>
        </p:nvPicPr>
        <p:blipFill rotWithShape="1">
          <a:blip r:embed="rId4">
            <a:alphaModFix/>
          </a:blip>
          <a:srcRect b="0" l="0" r="0" t="0"/>
          <a:stretch/>
        </p:blipFill>
        <p:spPr>
          <a:xfrm>
            <a:off x="4624600" y="2436075"/>
            <a:ext cx="7869250" cy="3934625"/>
          </a:xfrm>
          <a:prstGeom prst="rect">
            <a:avLst/>
          </a:prstGeom>
          <a:noFill/>
          <a:ln>
            <a:noFill/>
          </a:ln>
        </p:spPr>
      </p:pic>
      <p:sp>
        <p:nvSpPr>
          <p:cNvPr id="128" name="Google Shape;128;g139a256e84d_0_67"/>
          <p:cNvSpPr txBox="1"/>
          <p:nvPr/>
        </p:nvSpPr>
        <p:spPr>
          <a:xfrm>
            <a:off x="5821275" y="1476025"/>
            <a:ext cx="5475900" cy="1569900"/>
          </a:xfrm>
          <a:prstGeom prst="rect">
            <a:avLst/>
          </a:prstGeom>
          <a:noFill/>
          <a:ln>
            <a:noFill/>
          </a:ln>
          <a:effectLst>
            <a:outerShdw blurRad="200025" rotWithShape="0" algn="bl" dir="5400000" dist="114300">
              <a:srgbClr val="000000">
                <a:alpha val="60000"/>
              </a:srgbClr>
            </a:outerShdw>
          </a:effectLst>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100"/>
              <a:buFont typeface="Arial"/>
              <a:buNone/>
            </a:pPr>
            <a:r>
              <a:rPr b="1" lang="en-IE" sz="3000">
                <a:latin typeface="Poppins"/>
                <a:ea typeface="Poppins"/>
                <a:cs typeface="Poppins"/>
                <a:sym typeface="Poppins"/>
              </a:rPr>
              <a:t>To keep updated follow us </a:t>
            </a:r>
            <a:r>
              <a:rPr b="1" lang="en-IE" sz="3000">
                <a:solidFill>
                  <a:schemeClr val="lt1"/>
                </a:solidFill>
                <a:latin typeface="Poppins"/>
                <a:ea typeface="Poppins"/>
                <a:cs typeface="Poppins"/>
                <a:sym typeface="Poppins"/>
              </a:rPr>
              <a:t>@UCDSU</a:t>
            </a:r>
            <a:r>
              <a:rPr b="1" lang="en-IE" sz="3000">
                <a:latin typeface="Poppins"/>
                <a:ea typeface="Poppins"/>
                <a:cs typeface="Poppins"/>
                <a:sym typeface="Poppins"/>
              </a:rPr>
              <a:t> on </a:t>
            </a:r>
            <a:r>
              <a:rPr b="1" lang="en-IE" sz="3000">
                <a:solidFill>
                  <a:schemeClr val="lt1"/>
                </a:solidFill>
                <a:latin typeface="Poppins"/>
                <a:ea typeface="Poppins"/>
                <a:cs typeface="Poppins"/>
                <a:sym typeface="Poppins"/>
              </a:rPr>
              <a:t>Instagram</a:t>
            </a:r>
            <a:r>
              <a:rPr b="1" lang="en-IE" sz="3000">
                <a:latin typeface="Poppins"/>
                <a:ea typeface="Poppins"/>
                <a:cs typeface="Poppins"/>
                <a:sym typeface="Poppins"/>
              </a:rPr>
              <a:t>, </a:t>
            </a:r>
            <a:r>
              <a:rPr b="1" lang="en-IE" sz="3000">
                <a:solidFill>
                  <a:schemeClr val="lt1"/>
                </a:solidFill>
                <a:latin typeface="Poppins"/>
                <a:ea typeface="Poppins"/>
                <a:cs typeface="Poppins"/>
                <a:sym typeface="Poppins"/>
              </a:rPr>
              <a:t>Twitter </a:t>
            </a:r>
            <a:r>
              <a:rPr b="1" lang="en-IE" sz="3000">
                <a:solidFill>
                  <a:schemeClr val="dk1"/>
                </a:solidFill>
                <a:latin typeface="Poppins"/>
                <a:ea typeface="Poppins"/>
                <a:cs typeface="Poppins"/>
                <a:sym typeface="Poppins"/>
              </a:rPr>
              <a:t>&amp;</a:t>
            </a:r>
            <a:r>
              <a:rPr b="1" lang="en-IE" sz="3000">
                <a:solidFill>
                  <a:schemeClr val="lt1"/>
                </a:solidFill>
                <a:latin typeface="Poppins"/>
                <a:ea typeface="Poppins"/>
                <a:cs typeface="Poppins"/>
                <a:sym typeface="Poppins"/>
              </a:rPr>
              <a:t> Tiktok</a:t>
            </a:r>
            <a:endParaRPr b="1" i="0" sz="3000" u="none" cap="none" strike="noStrike">
              <a:latin typeface="Poppins"/>
              <a:ea typeface="Poppins"/>
              <a:cs typeface="Poppins"/>
              <a:sym typeface="Poppins"/>
            </a:endParaRPr>
          </a:p>
        </p:txBody>
      </p:sp>
      <p:sp>
        <p:nvSpPr>
          <p:cNvPr id="129" name="Google Shape;129;g139a256e84d_0_67"/>
          <p:cNvSpPr/>
          <p:nvPr/>
        </p:nvSpPr>
        <p:spPr>
          <a:xfrm rot="5400000">
            <a:off x="4903442" y="6225183"/>
            <a:ext cx="146400" cy="704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Background pattern&#10;&#10;Description automatically generated" id="134" name="Google Shape;134;g27b862878cd_0_5"/>
          <p:cNvPicPr preferRelativeResize="0"/>
          <p:nvPr/>
        </p:nvPicPr>
        <p:blipFill rotWithShape="1">
          <a:blip r:embed="rId3">
            <a:alphaModFix/>
          </a:blip>
          <a:srcRect b="4343" l="0" r="9090" t="19045"/>
          <a:stretch/>
        </p:blipFill>
        <p:spPr>
          <a:xfrm>
            <a:off x="20" y="10"/>
            <a:ext cx="12191981" cy="6857990"/>
          </a:xfrm>
          <a:prstGeom prst="rect">
            <a:avLst/>
          </a:prstGeom>
          <a:noFill/>
          <a:ln>
            <a:noFill/>
          </a:ln>
        </p:spPr>
      </p:pic>
      <p:pic>
        <p:nvPicPr>
          <p:cNvPr id="135" name="Google Shape;135;g27b862878cd_0_5"/>
          <p:cNvPicPr preferRelativeResize="0"/>
          <p:nvPr/>
        </p:nvPicPr>
        <p:blipFill rotWithShape="1">
          <a:blip r:embed="rId4">
            <a:alphaModFix/>
          </a:blip>
          <a:srcRect b="11197" l="8870" r="47541" t="11737"/>
          <a:stretch/>
        </p:blipFill>
        <p:spPr>
          <a:xfrm>
            <a:off x="3352784" y="0"/>
            <a:ext cx="5486442" cy="6858000"/>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pic>
        <p:nvPicPr>
          <p:cNvPr descr="Background pattern&#10;&#10;Description automatically generated" id="140" name="Google Shape;140;g139a256e84d_0_79"/>
          <p:cNvPicPr preferRelativeResize="0"/>
          <p:nvPr/>
        </p:nvPicPr>
        <p:blipFill rotWithShape="1">
          <a:blip r:embed="rId4">
            <a:alphaModFix/>
          </a:blip>
          <a:srcRect b="4343" l="0" r="9090" t="19045"/>
          <a:stretch/>
        </p:blipFill>
        <p:spPr>
          <a:xfrm>
            <a:off x="20" y="10"/>
            <a:ext cx="12191981" cy="6857990"/>
          </a:xfrm>
          <a:prstGeom prst="rect">
            <a:avLst/>
          </a:prstGeom>
          <a:noFill/>
          <a:ln>
            <a:noFill/>
          </a:ln>
          <a:effectLst>
            <a:reflection blurRad="0" dir="5400000" dist="228600" endA="0" endPos="14000" fadeDir="5400012" kx="0" rotWithShape="0" algn="bl" stA="40000" stPos="0" sy="-100000" ky="0"/>
          </a:effectLst>
        </p:spPr>
      </p:pic>
      <p:sp>
        <p:nvSpPr>
          <p:cNvPr id="141" name="Google Shape;141;g139a256e84d_0_79"/>
          <p:cNvSpPr/>
          <p:nvPr/>
        </p:nvSpPr>
        <p:spPr>
          <a:xfrm>
            <a:off x="0" y="0"/>
            <a:ext cx="9756600" cy="6858000"/>
          </a:xfrm>
          <a:prstGeom prst="rect">
            <a:avLst/>
          </a:prstGeom>
          <a:gradFill>
            <a:gsLst>
              <a:gs pos="0">
                <a:srgbClr val="FFFFFF">
                  <a:alpha val="0"/>
                </a:srgbClr>
              </a:gs>
              <a:gs pos="19000">
                <a:srgbClr val="FFFFFF">
                  <a:alpha val="36862"/>
                </a:srgbClr>
              </a:gs>
              <a:gs pos="35000">
                <a:srgbClr val="FFFFFF">
                  <a:alpha val="78039"/>
                </a:srgbClr>
              </a:gs>
              <a:gs pos="58000">
                <a:schemeClr val="lt1"/>
              </a:gs>
              <a:gs pos="100000">
                <a:schemeClr val="lt1"/>
              </a:gs>
            </a:gsLst>
            <a:lin ang="108000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g139a256e84d_0_79"/>
          <p:cNvSpPr txBox="1"/>
          <p:nvPr>
            <p:ph type="title"/>
          </p:nvPr>
        </p:nvSpPr>
        <p:spPr>
          <a:xfrm>
            <a:off x="625850" y="271052"/>
            <a:ext cx="7632000" cy="1040400"/>
          </a:xfrm>
          <a:prstGeom prst="rect">
            <a:avLst/>
          </a:prstGeom>
          <a:noFill/>
          <a:ln>
            <a:noFill/>
          </a:ln>
          <a:effectLst>
            <a:outerShdw blurRad="200025" rotWithShape="0" algn="bl" dir="5400000" dist="114300">
              <a:schemeClr val="dk1">
                <a:alpha val="30000"/>
              </a:schemeClr>
            </a:outerShdw>
          </a:effectLst>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IE" sz="3300">
                <a:solidFill>
                  <a:srgbClr val="000000"/>
                </a:solidFill>
                <a:latin typeface="Poppins"/>
                <a:ea typeface="Poppins"/>
                <a:cs typeface="Poppins"/>
                <a:sym typeface="Poppins"/>
              </a:rPr>
              <a:t>Building a Culture of Consent</a:t>
            </a:r>
            <a:endParaRPr b="1" sz="3300">
              <a:solidFill>
                <a:srgbClr val="000000"/>
              </a:solidFill>
              <a:latin typeface="Poppins"/>
              <a:ea typeface="Poppins"/>
              <a:cs typeface="Poppins"/>
              <a:sym typeface="Poppins"/>
            </a:endParaRPr>
          </a:p>
        </p:txBody>
      </p:sp>
      <p:sp>
        <p:nvSpPr>
          <p:cNvPr id="143" name="Google Shape;143;g139a256e84d_0_79"/>
          <p:cNvSpPr txBox="1"/>
          <p:nvPr/>
        </p:nvSpPr>
        <p:spPr>
          <a:xfrm>
            <a:off x="725175" y="1151850"/>
            <a:ext cx="7632000" cy="5004000"/>
          </a:xfrm>
          <a:prstGeom prst="rect">
            <a:avLst/>
          </a:prstGeom>
          <a:noFill/>
          <a:ln>
            <a:noFill/>
          </a:ln>
        </p:spPr>
        <p:txBody>
          <a:bodyPr anchorCtr="0" anchor="t" bIns="45700" lIns="0" spcFirstLastPara="1" rIns="0" wrap="square" tIns="45700">
            <a:noAutofit/>
          </a:bodyPr>
          <a:lstStyle/>
          <a:p>
            <a:pPr indent="-346075" lvl="0" marL="457200" marR="0" rtl="0" algn="l">
              <a:lnSpc>
                <a:spcPct val="130000"/>
              </a:lnSpc>
              <a:spcBef>
                <a:spcPts val="0"/>
              </a:spcBef>
              <a:spcAft>
                <a:spcPts val="0"/>
              </a:spcAft>
              <a:buClr>
                <a:schemeClr val="dk1"/>
              </a:buClr>
              <a:buSzPts val="1850"/>
              <a:buFont typeface="Lato"/>
              <a:buChar char="●"/>
            </a:pPr>
            <a:r>
              <a:rPr b="1" i="0" lang="en-IE" sz="1850" u="none" cap="none" strike="noStrike">
                <a:solidFill>
                  <a:schemeClr val="dk1"/>
                </a:solidFill>
                <a:latin typeface="Poppins"/>
                <a:ea typeface="Poppins"/>
                <a:cs typeface="Poppins"/>
                <a:sym typeface="Poppins"/>
              </a:rPr>
              <a:t>Remember to take your Active Bystander training on Brightspace and to take the pledge!</a:t>
            </a:r>
            <a:r>
              <a:rPr i="0" lang="en-IE" sz="1850" u="none" cap="none" strike="noStrike">
                <a:solidFill>
                  <a:schemeClr val="dk1"/>
                </a:solidFill>
                <a:latin typeface="Poppins"/>
                <a:ea typeface="Poppins"/>
                <a:cs typeface="Poppins"/>
                <a:sym typeface="Poppins"/>
              </a:rPr>
              <a:t> There’s zero tolerance for bullying, harassment, or sexual misconduct here in UCD</a:t>
            </a:r>
            <a:endParaRPr i="0" sz="1850" u="none" cap="none" strike="noStrike">
              <a:solidFill>
                <a:schemeClr val="dk1"/>
              </a:solidFill>
              <a:latin typeface="Poppins"/>
              <a:ea typeface="Poppins"/>
              <a:cs typeface="Poppins"/>
              <a:sym typeface="Poppins"/>
            </a:endParaRPr>
          </a:p>
          <a:p>
            <a:pPr indent="0" lvl="0" marL="0" marR="0" rtl="0" algn="l">
              <a:lnSpc>
                <a:spcPct val="130000"/>
              </a:lnSpc>
              <a:spcBef>
                <a:spcPts val="0"/>
              </a:spcBef>
              <a:spcAft>
                <a:spcPts val="0"/>
              </a:spcAft>
              <a:buClr>
                <a:srgbClr val="000000"/>
              </a:buClr>
              <a:buSzPts val="1650"/>
              <a:buFont typeface="Arial"/>
              <a:buNone/>
            </a:pPr>
            <a:r>
              <a:t/>
            </a:r>
            <a:endParaRPr b="0" i="0" sz="1650" u="none" cap="none" strike="noStrike">
              <a:solidFill>
                <a:schemeClr val="dk1"/>
              </a:solidFill>
              <a:latin typeface="Lato"/>
              <a:ea typeface="Lato"/>
              <a:cs typeface="Lato"/>
              <a:sym typeface="Lato"/>
            </a:endParaRPr>
          </a:p>
          <a:p>
            <a:pPr indent="0" lvl="0" marL="0" marR="0" rtl="0" algn="l">
              <a:lnSpc>
                <a:spcPct val="130000"/>
              </a:lnSpc>
              <a:spcBef>
                <a:spcPts val="0"/>
              </a:spcBef>
              <a:spcAft>
                <a:spcPts val="0"/>
              </a:spcAft>
              <a:buClr>
                <a:srgbClr val="000000"/>
              </a:buClr>
              <a:buSzPts val="1650"/>
              <a:buFont typeface="Arial"/>
              <a:buNone/>
            </a:pPr>
            <a:r>
              <a:t/>
            </a:r>
            <a:endParaRPr b="0" i="0" sz="1650" u="none" cap="none" strike="noStrike">
              <a:solidFill>
                <a:schemeClr val="dk1"/>
              </a:solidFill>
              <a:latin typeface="Lato"/>
              <a:ea typeface="Lato"/>
              <a:cs typeface="Lato"/>
              <a:sym typeface="Lato"/>
            </a:endParaRPr>
          </a:p>
          <a:p>
            <a:pPr indent="0" lvl="0" marL="91440" marR="0" rtl="0" algn="l">
              <a:lnSpc>
                <a:spcPct val="130000"/>
              </a:lnSpc>
              <a:spcBef>
                <a:spcPts val="0"/>
              </a:spcBef>
              <a:spcAft>
                <a:spcPts val="0"/>
              </a:spcAft>
              <a:buClr>
                <a:schemeClr val="dk1"/>
              </a:buClr>
              <a:buSzPts val="852"/>
              <a:buFont typeface="Arial"/>
              <a:buNone/>
            </a:pPr>
            <a:r>
              <a:t/>
            </a:r>
            <a:endParaRPr b="0" i="0" sz="1650" u="none" cap="none" strike="noStrike">
              <a:solidFill>
                <a:schemeClr val="dk1"/>
              </a:solidFill>
              <a:latin typeface="Lato"/>
              <a:ea typeface="Lato"/>
              <a:cs typeface="Lato"/>
              <a:sym typeface="Lato"/>
            </a:endParaRPr>
          </a:p>
        </p:txBody>
      </p:sp>
      <p:pic>
        <p:nvPicPr>
          <p:cNvPr descr="Logo&#10;&#10;Description automatically generated" id="144" name="Google Shape;144;g139a256e84d_0_79"/>
          <p:cNvPicPr preferRelativeResize="0"/>
          <p:nvPr/>
        </p:nvPicPr>
        <p:blipFill rotWithShape="1">
          <a:blip r:embed="rId5">
            <a:alphaModFix/>
          </a:blip>
          <a:srcRect b="0" l="0" r="0" t="0"/>
          <a:stretch/>
        </p:blipFill>
        <p:spPr>
          <a:xfrm>
            <a:off x="7083300" y="1931925"/>
            <a:ext cx="5609600" cy="2804800"/>
          </a:xfrm>
          <a:prstGeom prst="rect">
            <a:avLst/>
          </a:prstGeom>
          <a:noFill/>
          <a:ln>
            <a:noFill/>
          </a:ln>
        </p:spPr>
      </p:pic>
      <p:pic>
        <p:nvPicPr>
          <p:cNvPr descr="&quot;Only 1 in 3 Canadians fully understand what sexual consent is.&quot;&#10;&#10;So let's talk about it. This animated video takes on a fun and simple approach to looking at consent; exploring what consent is and what it does and does not look like. Everyone should understand consent, so share this video and start the conversation. &#10;&#10;Learn more about sexual violence prevention, resources and education at Western at http://safecampus.uwo.ca/sexual_violence/&#10;&#10;Uploaded by: Communications and Public Affairs (MH)" id="145" name="Google Shape;145;g139a256e84d_0_79" title="Cycling Through Consent">
            <a:hlinkClick r:id="rId6"/>
          </p:cNvPr>
          <p:cNvPicPr preferRelativeResize="0"/>
          <p:nvPr/>
        </p:nvPicPr>
        <p:blipFill rotWithShape="1">
          <a:blip r:embed="rId7">
            <a:alphaModFix/>
          </a:blip>
          <a:srcRect b="0" l="0" r="0" t="0"/>
          <a:stretch/>
        </p:blipFill>
        <p:spPr>
          <a:xfrm>
            <a:off x="1401550" y="2462875"/>
            <a:ext cx="4572000" cy="3429000"/>
          </a:xfrm>
          <a:prstGeom prst="rect">
            <a:avLst/>
          </a:prstGeom>
          <a:noFill/>
          <a:ln cap="flat" cmpd="sng" w="28575">
            <a:solidFill>
              <a:srgbClr val="000000"/>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2019-11-12T19:43:16Z</dcterms:created>
  <dc:creator>Deirdre Carr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0x0101001881A96B1FB00048B213735B31CB34B7</vt:lpwstr>
  </property>
  <property fmtid="{D5CDD505-2E9C-101B-9397-08002B2CF9AE}" pid="3" name="MediaServiceImageTags">
    <vt:lpwstr/>
  </property>
</Properties>
</file>